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57" r:id="rId3"/>
    <p:sldId id="260" r:id="rId4"/>
    <p:sldId id="261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6" r:id="rId20"/>
    <p:sldId id="282" r:id="rId21"/>
    <p:sldId id="283" r:id="rId22"/>
    <p:sldId id="284" r:id="rId23"/>
    <p:sldId id="285" r:id="rId24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996" y="5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 sz="2800">
                <a:latin typeface="Times New Roman" panose="0202060305040502030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2025/9/13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90.xml"/><Relationship Id="rId7" Type="http://schemas.openxmlformats.org/officeDocument/2006/relationships/oleObject" Target="../embeddings/oleObject8.bin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an.baidu.com/s/1nLXqf0I17mLKOhxjv5TVQg?pwd=ths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&#32032;&#26448;/&#35762;&#31295;&#20869;&#23481;/&#31532;&#19968;&#31456;%20&#21021;&#35782;&#35745;&#31639;&#26426;.ppt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xue.bit.edu.cn/course/view.php?id=17105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5" Type="http://schemas.openxmlformats.org/officeDocument/2006/relationships/image" Target="../media/image2.png"/><Relationship Id="rId4" Type="http://schemas.openxmlformats.org/officeDocument/2006/relationships/hyperlink" Target="https://lexue.bit.edu.cn/course/view.php?id=1451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3.jpeg"/><Relationship Id="rId4" Type="http://schemas.openxmlformats.org/officeDocument/2006/relationships/hyperlink" Target="mailto:zhaofn@bit.edu.c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tags" Target="../tags/tag73.xml"/><Relationship Id="rId7" Type="http://schemas.openxmlformats.org/officeDocument/2006/relationships/oleObject" Target="../embeddings/oleObject2.bin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80.xml"/><Relationship Id="rId7" Type="http://schemas.openxmlformats.org/officeDocument/2006/relationships/image" Target="../media/image8.wmf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.wmf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6.bin"/><Relationship Id="rId4" Type="http://schemas.openxmlformats.org/officeDocument/2006/relationships/tags" Target="../tags/tag81.xml"/><Relationship Id="rId9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Foundations of 
CS &amp; AI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Zhao Fengnian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School of Computer Science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Resources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9630" y="1490345"/>
            <a:ext cx="8934450" cy="4759325"/>
          </a:xfrm>
        </p:spPr>
        <p:txBody>
          <a:bodyPr/>
          <a:lstStyle/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乐学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(lexue)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Internet (online courses such as </a:t>
            </a:r>
            <a:r>
              <a:rPr lang="en-US" altLang="zh-CN" sz="2800" b="1" u="sng">
                <a:solidFill>
                  <a:schemeClr val="tx1"/>
                </a:solidFill>
                <a:sym typeface="+mn-ea"/>
              </a:rPr>
              <a:t>CS50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), wikipedia, </a:t>
            </a:r>
            <a:r>
              <a:rPr lang="en-US" altLang="zh-CN" sz="2800" b="1" u="sng">
                <a:solidFill>
                  <a:schemeClr val="tx1"/>
                </a:solidFill>
                <a:sym typeface="+mn-ea"/>
              </a:rPr>
              <a:t>chatGPT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, social networks, Wechat/QQ, blogs, etc.)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Fellow students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Library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Teacher</a:t>
            </a:r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Q &amp; 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1920" y="1490345"/>
            <a:ext cx="8915400" cy="4759325"/>
          </a:xfrm>
        </p:spPr>
        <p:txBody>
          <a:bodyPr>
            <a:noAutofit/>
          </a:bodyPr>
          <a:lstStyle/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What to learn?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Subject matter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English for CS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“soft” skills 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How to learn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Come to class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Self/team study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Learning by teaching/making/doing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endParaRPr lang="en-US" altLang="x-none" sz="28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All learning is...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41805" y="1490345"/>
            <a:ext cx="9835515" cy="4759325"/>
          </a:xfrm>
        </p:spPr>
        <p:txBody>
          <a:bodyPr/>
          <a:lstStyle/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Language as a Tool for Thought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Language as a Medium of Instruction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Language Shapes Perception and Experience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Learning New Vocabulary and Concepts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Language and Social Learning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Metalinguistic Awareness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endParaRPr lang="zh-CN" altLang="en-US" sz="2800" b="1" dirty="0">
              <a:solidFill>
                <a:schemeClr val="tx1"/>
              </a:solidFill>
            </a:endParaRPr>
          </a:p>
          <a:p>
            <a:endParaRPr lang="zh-CN" altLang="en-US" sz="2800" b="1" dirty="0">
              <a:solidFill>
                <a:schemeClr val="tx1"/>
              </a:solidFill>
            </a:endParaRPr>
          </a:p>
          <a:p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Pretest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对象 5"/>
          <p:cNvGraphicFramePr/>
          <p:nvPr>
            <p:custDataLst>
              <p:tags r:id="rId2"/>
            </p:custDataLst>
          </p:nvPr>
        </p:nvGraphicFramePr>
        <p:xfrm>
          <a:off x="7740015" y="1908810"/>
          <a:ext cx="3388995" cy="466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533900" imgH="6515100" progId="Paint.Picture">
                  <p:embed/>
                </p:oleObj>
              </mc:Choice>
              <mc:Fallback>
                <p:oleObj r:id="rId5" imgW="4533900" imgH="65151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40015" y="1908810"/>
                        <a:ext cx="3388995" cy="4669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>
            <p:custDataLst>
              <p:tags r:id="rId3"/>
            </p:custDataLst>
          </p:nvPr>
        </p:nvGraphicFramePr>
        <p:xfrm>
          <a:off x="2546350" y="1908810"/>
          <a:ext cx="3481705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48025" imgH="5048250" progId="Paint.Picture">
                  <p:embed/>
                </p:oleObj>
              </mc:Choice>
              <mc:Fallback>
                <p:oleObj r:id="rId7" imgW="3248025" imgH="50482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46350" y="1908810"/>
                        <a:ext cx="3481705" cy="473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Course Overview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5085" y="1490345"/>
            <a:ext cx="8992235" cy="4759325"/>
          </a:xfrm>
        </p:spPr>
        <p:txBody>
          <a:bodyPr/>
          <a:lstStyle/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Introduction to CS and AI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Hardware + Networks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Software + Algorithms + Data Structures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Symbolic AI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Connectionist AI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Behavioral AI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Student Evaluation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4965" y="1877695"/>
            <a:ext cx="7412355" cy="4371975"/>
          </a:xfrm>
        </p:spPr>
        <p:txBody>
          <a:bodyPr/>
          <a:lstStyle/>
          <a:p>
            <a:pPr lvl="0" eaLnBrk="1" hangingPunct="1"/>
            <a:r>
              <a:rPr lang="en-US" sz="2800" dirty="0">
                <a:solidFill>
                  <a:schemeClr val="tx1"/>
                </a:solidFill>
                <a:cs typeface="+mn-lt"/>
                <a:sym typeface="+mn-ea"/>
              </a:rPr>
              <a:t>class project (50%)</a:t>
            </a:r>
          </a:p>
          <a:p>
            <a:pPr lvl="0" eaLnBrk="1" hangingPunct="1"/>
            <a:r>
              <a:rPr lang="en-US" sz="2800" dirty="0">
                <a:solidFill>
                  <a:schemeClr val="tx1"/>
                </a:solidFill>
                <a:cs typeface="+mn-lt"/>
                <a:sym typeface="+mn-ea"/>
              </a:rPr>
              <a:t>final exam (50%)</a:t>
            </a:r>
          </a:p>
          <a:p>
            <a:endParaRPr lang="en-US" altLang="en-US" sz="2800" dirty="0">
              <a:solidFill>
                <a:schemeClr val="tx1"/>
              </a:solidFill>
              <a:cs typeface="+mn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Class Project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3580" y="1490345"/>
            <a:ext cx="7063740" cy="4759325"/>
          </a:xfrm>
        </p:spPr>
        <p:txBody>
          <a:bodyPr/>
          <a:lstStyle/>
          <a:p>
            <a:pPr lvl="0" eaLnBrk="1" hangingPunct="1"/>
            <a:r>
              <a:rPr lang="en-US" sz="2800" dirty="0">
                <a:solidFill>
                  <a:schemeClr val="tx1"/>
                </a:solidFill>
                <a:cs typeface="+mn-lt"/>
                <a:sym typeface="+mn-ea"/>
              </a:rPr>
              <a:t>teams of 5 ~ 6</a:t>
            </a:r>
            <a:endParaRPr lang="en-US" sz="2800" dirty="0">
              <a:solidFill>
                <a:schemeClr val="tx1"/>
              </a:solidFill>
              <a:cs typeface="+mn-lt"/>
            </a:endParaRPr>
          </a:p>
          <a:p>
            <a:pPr lvl="0" eaLnBrk="1" hangingPunct="1"/>
            <a:r>
              <a:rPr lang="en-US" sz="2800" dirty="0">
                <a:solidFill>
                  <a:schemeClr val="tx1"/>
                </a:solidFill>
                <a:cs typeface="+mn-lt"/>
                <a:sym typeface="+mn-ea"/>
              </a:rPr>
              <a:t>Key deliverables</a:t>
            </a:r>
            <a:endParaRPr lang="en-US" altLang="en-US" sz="2800" dirty="0">
              <a:solidFill>
                <a:schemeClr val="tx1"/>
              </a:solidFill>
              <a:cs typeface="+mn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Key Deliverables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5165" y="1490345"/>
            <a:ext cx="9622155" cy="47593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+mn-lt"/>
                <a:sym typeface="+mn-ea"/>
              </a:rPr>
              <a:t>PPT slides &amp; Video tutorials</a:t>
            </a:r>
          </a:p>
          <a:p>
            <a:pPr lvl="0" eaLnBrk="1" hangingPunct="1"/>
            <a:r>
              <a:rPr lang="en-US" sz="1800" dirty="0">
                <a:solidFill>
                  <a:schemeClr val="tx1"/>
                </a:solidFill>
                <a:cs typeface="+mn-lt"/>
                <a:sym typeface="+mn-ea"/>
              </a:rPr>
              <a:t>Word/PDF Study Guide</a:t>
            </a:r>
            <a:endParaRPr lang="en-US" sz="1800" dirty="0">
              <a:solidFill>
                <a:schemeClr val="tx1"/>
              </a:solidFill>
              <a:cs typeface="+mn-lt"/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a)Learning suggestions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b)Subject matter details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c)Learning material list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d)Case studies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e)Exercises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f)Tests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g)Other stuff (such as mindmaps, videos, etc.)</a:t>
            </a:r>
            <a:endParaRPr lang="en-US" sz="1800" dirty="0">
              <a:solidFill>
                <a:schemeClr val="tx1"/>
              </a:solidFill>
            </a:endParaRPr>
          </a:p>
          <a:p>
            <a:pPr lvl="0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Lexue Learning System </a:t>
            </a:r>
            <a:br>
              <a:rPr lang="en-US" sz="1800" dirty="0">
                <a:solidFill>
                  <a:schemeClr val="tx1"/>
                </a:solidFill>
                <a:sym typeface="+mn-ea"/>
              </a:rPr>
            </a:br>
            <a:r>
              <a:rPr lang="en-US" sz="1800" dirty="0">
                <a:solidFill>
                  <a:schemeClr val="tx1"/>
                </a:solidFill>
                <a:sym typeface="+mn-ea"/>
              </a:rPr>
              <a:t>(interactive study guide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7678420" y="2301875"/>
          <a:ext cx="327088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589520" imgH="3749040" progId="Paint.Picture">
                  <p:embed/>
                </p:oleObj>
              </mc:Choice>
              <mc:Fallback>
                <p:oleObj r:id="rId4" imgW="7589520" imgH="37490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78420" y="2301875"/>
                        <a:ext cx="3270885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Modules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4135" y="1490345"/>
            <a:ext cx="8973185" cy="4759325"/>
          </a:xfrm>
        </p:spPr>
        <p:txBody>
          <a:bodyPr/>
          <a:lstStyle/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AI Overview</a:t>
            </a:r>
          </a:p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Hardware &amp; Behavorist AI (inc.Networks)</a:t>
            </a:r>
            <a:endParaRPr lang="en-US" altLang="x-none" sz="2800" dirty="0">
              <a:solidFill>
                <a:schemeClr val="tx1"/>
              </a:solidFill>
            </a:endParaRPr>
          </a:p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Software &amp; Symbolic AI</a:t>
            </a:r>
          </a:p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Algorithms &amp; Connectionist AI (inc. DSs)</a:t>
            </a:r>
          </a:p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Big Data &amp; Connectionist AI</a:t>
            </a:r>
            <a:endParaRPr lang="en-US" altLang="x-none" sz="2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FEBF4-2882-78ED-D418-AD42A226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 </a:t>
            </a:r>
            <a:r>
              <a:rPr lang="en-US" altLang="zh-CN" dirty="0" err="1"/>
              <a:t>Netdisk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EA604-C72F-774D-324C-931320632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https://pan.baidu.com/s/1nLXqf0I17mLKOhxjv5TVQg?pwd=thss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D573D4-0DAE-433B-6849-9C13660C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435087"/>
            <a:ext cx="4422913" cy="44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8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264F8C-7F87-C77C-6AFA-5D88DF60F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4E1D2E-0573-E2A8-B558-E84B165C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437" y="0"/>
            <a:ext cx="541512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Team up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05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Roles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 sz="1800" b="1" u="sng" dirty="0">
                <a:solidFill>
                  <a:schemeClr val="tx1"/>
                </a:solidFill>
                <a:sym typeface="+mn-ea"/>
              </a:rPr>
              <a:t>CEO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CTO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1800" b="1" u="sng" dirty="0">
                <a:solidFill>
                  <a:schemeClr val="tx1"/>
                </a:solidFill>
                <a:sym typeface="+mn-ea"/>
              </a:rPr>
              <a:t>CIO（</a:t>
            </a:r>
            <a:r>
              <a:rPr lang="en-US" altLang="zh-CN" sz="1800" b="1" u="sng" dirty="0">
                <a:solidFill>
                  <a:schemeClr val="tx1"/>
                </a:solidFill>
                <a:sym typeface="+mn-ea"/>
              </a:rPr>
              <a:t>submit assignment</a:t>
            </a:r>
            <a:r>
              <a:rPr lang="zh-CN" altLang="en-US" sz="1800" b="1" u="sng" dirty="0">
                <a:solidFill>
                  <a:schemeClr val="tx1"/>
                </a:solidFill>
                <a:sym typeface="+mn-ea"/>
              </a:rPr>
              <a:t>）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Designer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Writer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QA(tester)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marL="1905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 Rules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：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marL="459105" lvl="1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male &gt;=1 &amp;&amp; female &gt;=1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9105" lvl="1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number of people = 5~6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9105" lvl="1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computer literacy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literacy vs test-oriented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introvert vs extrovert average score </a:t>
            </a: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≈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 3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9105" lvl="1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宋体" panose="02010600030101010101" pitchFamily="2" charset="-122"/>
              </a:rPr>
              <a:t>Diversified skills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lvl="2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Tank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2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DPS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2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Healer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2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Doubi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Evaluation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8130" y="1490345"/>
            <a:ext cx="10029190" cy="4759325"/>
          </a:xfrm>
        </p:spPr>
        <p:txBody>
          <a:bodyPr/>
          <a:lstStyle/>
          <a:p>
            <a:pPr lvl="0" eaLnBrk="1" hangingPunct="1"/>
            <a:r>
              <a:rPr lang="en-US" sz="2400" dirty="0">
                <a:solidFill>
                  <a:schemeClr val="tx1"/>
                </a:solidFill>
                <a:sym typeface="+mn-ea"/>
              </a:rPr>
              <a:t>Project(50%)</a:t>
            </a:r>
          </a:p>
          <a:p>
            <a:pPr lvl="1" eaLnBrk="1" hangingPunct="1"/>
            <a:r>
              <a:rPr lang="en-US" sz="2400" dirty="0">
                <a:solidFill>
                  <a:schemeClr val="tx1"/>
                </a:solidFill>
                <a:sym typeface="+mn-ea"/>
              </a:rPr>
              <a:t>team score</a:t>
            </a:r>
          </a:p>
          <a:p>
            <a:pPr lvl="1" eaLnBrk="1" hangingPunct="1"/>
            <a:r>
              <a:rPr lang="en-US" sz="2400" dirty="0">
                <a:solidFill>
                  <a:schemeClr val="tx1"/>
                </a:solidFill>
                <a:sym typeface="+mn-ea"/>
              </a:rPr>
              <a:t>personal contribution score (weight)</a:t>
            </a:r>
          </a:p>
          <a:p>
            <a:pPr lvl="0" algn="l" eaLnBrk="1" hangingPunct="1">
              <a:buClrTx/>
              <a:buSzTx/>
              <a:buFontTx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Final(50%)</a:t>
            </a:r>
            <a:endParaRPr lang="en-US" sz="2400" dirty="0">
              <a:solidFill>
                <a:schemeClr val="tx1"/>
              </a:solidFill>
            </a:endParaRPr>
          </a:p>
          <a:p>
            <a:pPr lvl="1" algn="l" eaLnBrk="1" hangingPunct="1">
              <a:buClrTx/>
              <a:buSzTx/>
              <a:buFontTx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closed book Lexue/online test</a:t>
            </a:r>
            <a:endParaRPr lang="en-US" sz="2400" dirty="0">
              <a:solidFill>
                <a:schemeClr val="tx1"/>
              </a:solidFill>
            </a:endParaRPr>
          </a:p>
          <a:p>
            <a:pPr lvl="1" algn="l" eaLnBrk="1" hangingPunct="1">
              <a:buClrTx/>
              <a:buSzTx/>
              <a:buFontTx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most test items are from the materials you created</a:t>
            </a:r>
            <a:endParaRPr lang="en-US" sz="2400" dirty="0">
              <a:solidFill>
                <a:schemeClr val="tx1"/>
              </a:solidFill>
            </a:endParaRPr>
          </a:p>
          <a:p>
            <a:pPr lvl="1" algn="l" eaLnBrk="1" hangingPunct="1">
              <a:buClrTx/>
              <a:buSzTx/>
              <a:buFontTx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20% True/False, 20% Multiple Choice,60% Problem Solving &amp; Open-ended Questions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Checklist </a:t>
            </a:r>
            <a:br>
              <a:rPr lang="en-US" altLang="zh-CN">
                <a:solidFill>
                  <a:schemeClr val="tx1"/>
                </a:solidFill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sym typeface="+mn-ea"/>
              </a:rPr>
              <a:t>(what to do after class?)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16150" y="1490345"/>
            <a:ext cx="9361170" cy="4759325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sym typeface="Wingdings 2" panose="05020102010507070707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sym typeface="Wingdings 2" panose="05020102010507070707" charset="0"/>
              </a:rPr>
              <a:t>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Get a textbook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sym typeface="Wingdings 2" panose="05020102010507070707" charset="0"/>
              </a:rPr>
              <a:t>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Get used to what class of 2024 did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sym typeface="Wingdings 2" panose="05020102010507070707" charset="0"/>
              </a:rPr>
              <a:t>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Get used to the landscapes of </a:t>
            </a:r>
            <a:r>
              <a:rPr lang="en-US" altLang="zh-CN" sz="2800" dirty="0" err="1">
                <a:solidFill>
                  <a:schemeClr val="tx1"/>
                </a:solidFill>
                <a:sym typeface="+mn-ea"/>
              </a:rPr>
              <a:t>Lexue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sym typeface="Wingdings 2" panose="05020102010507070707" charset="0"/>
              </a:rPr>
              <a:t> 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sym typeface="Wingdings 2" panose="05020102010507070707" charset="0"/>
              </a:rPr>
              <a:t> ?</a:t>
            </a:r>
          </a:p>
          <a:p>
            <a:endParaRPr lang="en-US" altLang="zh-CN" sz="2800" dirty="0">
              <a:solidFill>
                <a:schemeClr val="tx1"/>
              </a:solidFill>
              <a:sym typeface="Wingdings 2" panose="05020102010507070707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Let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s get started…...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3314" name="Object 1026">
            <a:hlinkClick r:id="rId3" action="ppaction://hlinkpres?slideindex=1&amp;slidetitle="/>
          </p:cNvPr>
          <p:cNvGraphicFramePr>
            <a:graphicFrameLocks noChangeAspect="1"/>
          </p:cNvGraphicFramePr>
          <p:nvPr/>
        </p:nvGraphicFramePr>
        <p:xfrm>
          <a:off x="2514600" y="1828800"/>
          <a:ext cx="71628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006850" imgH="2857500" progId="">
                  <p:embed/>
                </p:oleObj>
              </mc:Choice>
              <mc:Fallback>
                <p:oleObj r:id="rId4" imgW="4006850" imgH="285750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4600" y="1828800"/>
                        <a:ext cx="7162800" cy="5029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Lexue online classroom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8330" y="1490345"/>
            <a:ext cx="799846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hlinkClick r:id="rId3"/>
              </a:rPr>
              <a:t>https://lexue.bit.edu.cn/course/view.php?id=17105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</a:rPr>
              <a:t>   (auto enrolled)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8330" y="1850390"/>
            <a:ext cx="827913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hlinkClick r:id="rId4"/>
              </a:rPr>
              <a:t>https://lexue.bit.edu.cn/course/view.php?id=14513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</a:rPr>
              <a:t>code: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charset="-122"/>
              </a:rPr>
              <a:t>aitest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）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D0C731-9034-DA38-050C-D14B7225D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672" y="2395035"/>
            <a:ext cx="6204655" cy="445095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Who am I?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5595" y="1490345"/>
            <a:ext cx="7451725" cy="4759325"/>
          </a:xfrm>
        </p:spPr>
        <p:txBody>
          <a:bodyPr/>
          <a:lstStyle/>
          <a:p>
            <a:pPr algn="l" eaLnBrk="1" hangingPunct="1"/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赵丰年（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Randy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）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  <a:hlinkClick r:id="rId4"/>
              </a:rPr>
              <a:t>zhaofn@bit.edu.cn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13521010011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zh-CN" altLang="en-US" sz="2800"/>
          </a:p>
        </p:txBody>
      </p:sp>
      <p:pic>
        <p:nvPicPr>
          <p:cNvPr id="410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33683" y="4201795"/>
            <a:ext cx="1790700" cy="2590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1150" y="107315"/>
          <a:ext cx="5713730" cy="664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05500" imgH="6865620" progId="Paint.Picture">
                  <p:embed/>
                </p:oleObj>
              </mc:Choice>
              <mc:Fallback>
                <p:oleObj r:id="rId5" imgW="5905500" imgH="68656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1150" y="107315"/>
                        <a:ext cx="5713730" cy="6643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>
            <p:custDataLst>
              <p:tags r:id="rId3"/>
            </p:custDataLst>
          </p:nvPr>
        </p:nvGraphicFramePr>
        <p:xfrm>
          <a:off x="8180705" y="1066800"/>
          <a:ext cx="3396615" cy="514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006340" imgH="6911340" progId="Paint.Picture">
                  <p:embed/>
                </p:oleObj>
              </mc:Choice>
              <mc:Fallback>
                <p:oleObj r:id="rId7" imgW="5006340" imgH="691134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80705" y="1066800"/>
                        <a:ext cx="3396615" cy="5141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Who are you？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8220" y="1490345"/>
            <a:ext cx="9309100" cy="4759325"/>
          </a:xfrm>
        </p:spPr>
        <p:txBody>
          <a:bodyPr/>
          <a:lstStyle/>
          <a:p>
            <a:r>
              <a:rPr lang="zh-CN" altLang="en-US" sz="2800"/>
              <a:t>background (hometown, interests, etc.)</a:t>
            </a:r>
          </a:p>
          <a:p>
            <a:r>
              <a:rPr lang="zh-CN" altLang="en-US" sz="2800"/>
              <a:t>understanding of CS</a:t>
            </a:r>
            <a:r>
              <a:rPr lang="en-US" altLang="zh-CN" sz="2800"/>
              <a:t> and AI</a:t>
            </a:r>
            <a:endParaRPr lang="zh-CN" altLang="en-US" sz="2800"/>
          </a:p>
          <a:p>
            <a:r>
              <a:rPr lang="zh-CN" altLang="en-US" sz="2800"/>
              <a:t>expectations of the course</a:t>
            </a:r>
          </a:p>
        </p:txBody>
      </p:sp>
      <p:graphicFrame>
        <p:nvGraphicFramePr>
          <p:cNvPr id="4" name="对象 3"/>
          <p:cNvGraphicFramePr/>
          <p:nvPr>
            <p:custDataLst>
              <p:tags r:id="rId2"/>
            </p:custDataLst>
          </p:nvPr>
        </p:nvGraphicFramePr>
        <p:xfrm>
          <a:off x="3708400" y="3860800"/>
          <a:ext cx="4775835" cy="291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772025" imgH="2914650" progId="Paint.Picture">
                  <p:embed/>
                </p:oleObj>
              </mc:Choice>
              <mc:Fallback>
                <p:oleObj r:id="rId4" imgW="4772025" imgH="2914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8400" y="3860800"/>
                        <a:ext cx="4775835" cy="2916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Learning objectives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0930" y="1490345"/>
            <a:ext cx="7946390" cy="4759325"/>
          </a:xfrm>
        </p:spPr>
        <p:txBody>
          <a:bodyPr/>
          <a:lstStyle/>
          <a:p>
            <a:pPr algn="just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Get used to the basics of CS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Get used to the basics of AI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Become a problem solver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/>
            <a:endParaRPr lang="zh-CN" altLang="en-US" sz="2800" dirty="0">
              <a:solidFill>
                <a:schemeClr val="tx1"/>
              </a:solidFill>
            </a:endParaRPr>
          </a:p>
          <a:p>
            <a:pPr algn="just" eaLnBrk="1" hangingPunct="1"/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/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6147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58908" y="4643120"/>
            <a:ext cx="4267200" cy="178593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Textbook（本命ほんめい）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521335" y="1700530"/>
          <a:ext cx="321564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008120" imgH="5128260" progId="Paint.Picture">
                  <p:embed/>
                </p:oleObj>
              </mc:Choice>
              <mc:Fallback>
                <p:oleObj r:id="rId6" imgW="4008120" imgH="51282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335" y="1700530"/>
                        <a:ext cx="321564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088130" y="2337435"/>
          <a:ext cx="311023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030980" imgH="5356860" progId="Paint.Picture">
                  <p:embed/>
                </p:oleObj>
              </mc:Choice>
              <mc:Fallback>
                <p:oleObj r:id="rId8" imgW="4030980" imgH="535686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88130" y="2337435"/>
                        <a:ext cx="3110230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7642225" y="1490345"/>
          <a:ext cx="3719830" cy="485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5514975" imgH="6886575" progId="Paint.Picture">
                  <p:embed/>
                </p:oleObj>
              </mc:Choice>
              <mc:Fallback>
                <p:oleObj r:id="rId10" imgW="5514975" imgH="68865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2225" y="1490345"/>
                        <a:ext cx="3719830" cy="4855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图片 3" descr="博洛尼亚大学(university of bologna)是西方最古老的大学1088年建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17" y="214948"/>
            <a:ext cx="7959725" cy="6427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Image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8015605" y="608330"/>
            <a:ext cx="4176395" cy="55689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U2NTJhZWJjNWU3MTUzMjVkMTg0YjNhNTk1ZDA3Yz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3"/>
  <p:tag name="KSO_WM_UNIT_TYPE" val="d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462,&quot;width&quot;:8998}"/>
  <p:tag name="KSO_WM_UNIT_INDEX" val="1"/>
  <p:tag name="KSO_WM_UNIT_TYPE" val="d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YPE" val="d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3"/>
  <p:tag name="KSO_WM_UNIT_TYPE" val="d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3"/>
  <p:tag name="KSO_WM_UNIT_TYPE" val="d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YPE" val="d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3"/>
  <p:tag name="KSO_WM_UNIT_TYPE" val="d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4"/>
  <p:tag name="KSO_WM_UNIT_TYPE" val="d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3"/>
  <p:tag name="KSO_WM_UNIT_TYPE" val="d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3"/>
  <p:tag name="KSO_WM_UNIT_TYPE" val="d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3"/>
  <p:tag name="KSO_WM_UNIT_TYPE" val="d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4"/>
  <p:tag name="KSO_WM_UNIT_TYPE" val="d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09,&quot;width&quot;:11961}"/>
  <p:tag name="KSO_WM_UNIT_INDEX" val="3"/>
  <p:tag name="KSO_WM_UNIT_TYPE" val="d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525</Words>
  <Application>Microsoft Office PowerPoint</Application>
  <PresentationFormat>宽屏</PresentationFormat>
  <Paragraphs>104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宋体</vt:lpstr>
      <vt:lpstr>Arial</vt:lpstr>
      <vt:lpstr>Times New Roman</vt:lpstr>
      <vt:lpstr>Wingdings</vt:lpstr>
      <vt:lpstr>Wingdings 2</vt:lpstr>
      <vt:lpstr>WPS</vt:lpstr>
      <vt:lpstr>Paintbrush Picture</vt:lpstr>
      <vt:lpstr>Foundations of 
CS &amp; AI</vt:lpstr>
      <vt:lpstr>PowerPoint 演示文稿</vt:lpstr>
      <vt:lpstr>Lexue online classroom</vt:lpstr>
      <vt:lpstr>Who am I?</vt:lpstr>
      <vt:lpstr>PowerPoint 演示文稿</vt:lpstr>
      <vt:lpstr>Who are you？</vt:lpstr>
      <vt:lpstr>Learning objectives</vt:lpstr>
      <vt:lpstr>Textbook（本命ほんめい）</vt:lpstr>
      <vt:lpstr>PowerPoint 演示文稿</vt:lpstr>
      <vt:lpstr>Resources</vt:lpstr>
      <vt:lpstr>Q &amp; A</vt:lpstr>
      <vt:lpstr>All learning is...</vt:lpstr>
      <vt:lpstr>Pretest</vt:lpstr>
      <vt:lpstr>Course Overview</vt:lpstr>
      <vt:lpstr>Student Evaluation</vt:lpstr>
      <vt:lpstr>Class Project</vt:lpstr>
      <vt:lpstr>Key Deliverables</vt:lpstr>
      <vt:lpstr>Modules</vt:lpstr>
      <vt:lpstr>Baidu Netdisk</vt:lpstr>
      <vt:lpstr>Team up</vt:lpstr>
      <vt:lpstr>Evaluation</vt:lpstr>
      <vt:lpstr>Checklist  (what to do after class?)</vt:lpstr>
      <vt:lpstr>Let’s get started…...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zhaof</dc:creator>
  <cp:lastModifiedBy>zhaofengnian@263.net</cp:lastModifiedBy>
  <cp:revision>174</cp:revision>
  <dcterms:created xsi:type="dcterms:W3CDTF">2019-06-19T02:08:00Z</dcterms:created>
  <dcterms:modified xsi:type="dcterms:W3CDTF">2025-09-13T05:01:43Z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2052-12.1.0.17857</vt:lpwstr>
  </property>
  <property fmtid="{D5CDD505-2E9C-101B-9397-08002B2CF9AE}" pid="3" name="ICV">
    <vt:lpwstr>FFBE0CC5F3354480A64DED3A75BB0AFC_11</vt:lpwstr>
  </property>
</Properties>
</file>